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60" r:id="rId3"/>
    <p:sldId id="261" r:id="rId4"/>
    <p:sldId id="262" r:id="rId5"/>
    <p:sldId id="263" r:id="rId6"/>
    <p:sldId id="292" r:id="rId7"/>
    <p:sldId id="309" r:id="rId8"/>
    <p:sldId id="307" r:id="rId9"/>
    <p:sldId id="277" r:id="rId10"/>
    <p:sldId id="270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257"/>
    <a:srgbClr val="FB9D69"/>
    <a:srgbClr val="FBA271"/>
    <a:srgbClr val="FFCC99"/>
    <a:srgbClr val="FFB469"/>
    <a:srgbClr val="FF9999"/>
    <a:srgbClr val="2D1341"/>
    <a:srgbClr val="004568"/>
    <a:srgbClr val="0A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14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81F1C-D13B-4EBE-AFF3-E6DB5E338717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607D8-BCDB-4ECC-993E-4427A517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42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607D8-BCDB-4ECC-993E-4427A517A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03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/>
              <a:t>سینبتمنتسیبمنتشسمینتمشنستمتنشسی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607D8-BCDB-4ECC-993E-4427A517A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38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err="1"/>
              <a:t>منتمتنتممتتتمتننشتسیبنمشستیب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607D8-BCDB-4ECC-993E-4427A517A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1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811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608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806244" cy="365125"/>
          </a:xfrm>
        </p:spPr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6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4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 b="1">
                <a:solidFill>
                  <a:schemeClr val="bg1"/>
                </a:solidFill>
                <a:cs typeface="B Mitra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1pPr>
            <a:lvl2pPr marL="6858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2pPr>
            <a:lvl3pPr marL="11430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3pPr>
            <a:lvl4pPr marL="16002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4pPr>
            <a:lvl5pPr marL="20574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579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 b="0">
                <a:solidFill>
                  <a:srgbClr val="004568"/>
                </a:solidFill>
                <a:cs typeface="B Titr" panose="00000700000000000000" pitchFamily="2" charset="-78"/>
              </a:defRPr>
            </a:lvl1pPr>
          </a:lstStyle>
          <a:p>
            <a:r>
              <a:rPr lang="fa-IR" dirty="0"/>
              <a:t>راهنمای کشوری مراقبت و درمان عفونت های آمیزشی، 1399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6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3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1" kern="1200" dirty="0" smtClean="0">
                <a:solidFill>
                  <a:srgbClr val="2D1341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 algn="r" rtl="1">
              <a:buNone/>
              <a:defRPr sz="2400" b="1">
                <a:solidFill>
                  <a:srgbClr val="2D1341"/>
                </a:solidFill>
                <a:cs typeface="B Mitra" panose="00000400000000000000" pitchFamily="2" charset="-7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2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8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9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7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946"/>
            <a:ext cx="12192000" cy="135106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8100" y="185946"/>
            <a:ext cx="8915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20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038600" y="64579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rgbClr val="004568"/>
                </a:solidFill>
                <a:latin typeface="+mn-lt"/>
                <a:ea typeface="+mn-ea"/>
                <a:cs typeface="B Titr" panose="00000700000000000000" pitchFamily="2" charset="-78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/>
              <a:t>راهنمای کشوری مراقبت و درمان عفونت های آمیزشی، 1399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04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bg1"/>
          </a:solidFill>
          <a:latin typeface="+mj-lt"/>
          <a:ea typeface="+mj-ea"/>
          <a:cs typeface="B Mitra" panose="000004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40024A"/>
        </a:buClr>
        <a:buFont typeface="Webdings" panose="05030102010509060703" pitchFamily="18" charset="2"/>
        <a:buChar char=""/>
        <a:defRPr lang="en-US" sz="3200" b="1" kern="1200" dirty="0" smtClean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40024A"/>
        </a:buClr>
        <a:buFont typeface="Webdings" panose="05030102010509060703" pitchFamily="18" charset="2"/>
        <a:buChar char=""/>
        <a:defRPr lang="en-US" sz="2800" b="1" kern="1200" dirty="0" smtClean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40024A"/>
        </a:buClr>
        <a:buFont typeface="Webdings" panose="05030102010509060703" pitchFamily="18" charset="2"/>
        <a:buChar char=""/>
        <a:defRPr lang="en-US" sz="2400" b="1" kern="1200" dirty="0" smtClean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40024A"/>
        </a:buClr>
        <a:buFont typeface="Webdings" panose="05030102010509060703" pitchFamily="18" charset="2"/>
        <a:buChar char=""/>
        <a:defRPr lang="en-US" sz="2000" b="1" kern="1200" dirty="0" smtClean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40024A"/>
        </a:buClr>
        <a:buFont typeface="Webdings" panose="05030102010509060703" pitchFamily="18" charset="2"/>
        <a:buChar char=""/>
        <a:defRPr lang="en-US" sz="1800" b="1" kern="1200" dirty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92400"/>
            <a:ext cx="9144000" cy="2950069"/>
          </a:xfrm>
        </p:spPr>
        <p:txBody>
          <a:bodyPr anchor="t">
            <a:normAutofit/>
          </a:bodyPr>
          <a:lstStyle/>
          <a:p>
            <a:r>
              <a:rPr lang="fa-IR" dirty="0">
                <a:solidFill>
                  <a:srgbClr val="004568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rgbClr val="004568"/>
                </a:solidFill>
                <a:cs typeface="B Titr" panose="00000700000000000000" pitchFamily="2" charset="-78"/>
              </a:rPr>
            </a:br>
            <a:r>
              <a:rPr lang="fa-IR" sz="4000" dirty="0">
                <a:solidFill>
                  <a:srgbClr val="004568"/>
                </a:solidFill>
                <a:cs typeface="B Titr" panose="00000700000000000000" pitchFamily="2" charset="-78"/>
              </a:rPr>
              <a:t>رویکرد </a:t>
            </a:r>
            <a:r>
              <a:rPr lang="fa-IR" sz="4000" dirty="0" err="1">
                <a:solidFill>
                  <a:srgbClr val="004568"/>
                </a:solidFill>
                <a:cs typeface="B Titr" panose="00000700000000000000" pitchFamily="2" charset="-78"/>
              </a:rPr>
              <a:t>سندرومیک</a:t>
            </a:r>
            <a:r>
              <a:rPr lang="fa-IR" sz="4000" dirty="0">
                <a:solidFill>
                  <a:srgbClr val="004568"/>
                </a:solidFill>
                <a:cs typeface="B Titr" panose="00000700000000000000" pitchFamily="2" charset="-78"/>
              </a:rPr>
              <a:t> به بیمار مبتلا به زخم تناسلی</a:t>
            </a:r>
            <a:r>
              <a:rPr lang="en-US" sz="4000" dirty="0">
                <a:solidFill>
                  <a:srgbClr val="004568"/>
                </a:solidFill>
                <a:cs typeface="B Titr" panose="00000700000000000000" pitchFamily="2" charset="-78"/>
              </a:rPr>
              <a:t/>
            </a:r>
            <a:br>
              <a:rPr lang="en-US" sz="4000" dirty="0">
                <a:solidFill>
                  <a:srgbClr val="004568"/>
                </a:solidFill>
                <a:cs typeface="B Titr" panose="00000700000000000000" pitchFamily="2" charset="-78"/>
              </a:rPr>
            </a:br>
            <a:r>
              <a:rPr lang="en-US" sz="4000" dirty="0">
                <a:solidFill>
                  <a:srgbClr val="004568"/>
                </a:solidFill>
                <a:cs typeface="B Titr" panose="00000700000000000000" pitchFamily="2" charset="-78"/>
              </a:rPr>
              <a:t/>
            </a:r>
            <a:br>
              <a:rPr lang="en-US" sz="4000" dirty="0">
                <a:solidFill>
                  <a:srgbClr val="004568"/>
                </a:solidFill>
                <a:cs typeface="B Titr" panose="00000700000000000000" pitchFamily="2" charset="-78"/>
              </a:rPr>
            </a:br>
            <a:r>
              <a:rPr lang="en-US" sz="4000" dirty="0">
                <a:solidFill>
                  <a:srgbClr val="004568"/>
                </a:solidFill>
                <a:cs typeface="B Titr" panose="00000700000000000000" pitchFamily="2" charset="-78"/>
              </a:rPr>
              <a:t/>
            </a:r>
            <a:br>
              <a:rPr lang="en-US" sz="4000" dirty="0">
                <a:solidFill>
                  <a:srgbClr val="004568"/>
                </a:solidFill>
                <a:cs typeface="B Titr" panose="00000700000000000000" pitchFamily="2" charset="-78"/>
              </a:rPr>
            </a:br>
            <a:r>
              <a:rPr lang="fa-IR" sz="2400" dirty="0">
                <a:solidFill>
                  <a:srgbClr val="004568"/>
                </a:solidFill>
                <a:cs typeface="B Titr" panose="00000700000000000000" pitchFamily="2" charset="-78"/>
              </a:rPr>
              <a:t>مرکز مدیریت بیماریهای واگیر</a:t>
            </a:r>
            <a:endParaRPr lang="en-US" sz="2400" dirty="0">
              <a:solidFill>
                <a:srgbClr val="004568"/>
              </a:solidFill>
              <a:cs typeface="B Titr" panose="000007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595438"/>
            <a:ext cx="1157287" cy="182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65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8336" y="0"/>
            <a:ext cx="12342318" cy="3920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69852" y="730978"/>
            <a:ext cx="1599746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>
                <a:cs typeface="B Nazanin" panose="00000400000000000000" pitchFamily="2" charset="-78"/>
              </a:rPr>
              <a:t>معاینه و شرح حال</a:t>
            </a:r>
            <a:endParaRPr lang="en-US" sz="1400" b="1" dirty="0">
              <a:cs typeface="B Nazanin" panose="00000400000000000000" pitchFamily="2" charset="-78"/>
            </a:endParaRPr>
          </a:p>
        </p:txBody>
      </p:sp>
      <p:sp>
        <p:nvSpPr>
          <p:cNvPr id="5" name="Flowchart: Preparation 4"/>
          <p:cNvSpPr/>
          <p:nvPr/>
        </p:nvSpPr>
        <p:spPr>
          <a:xfrm>
            <a:off x="2885372" y="600349"/>
            <a:ext cx="1789611" cy="627017"/>
          </a:xfrm>
          <a:prstGeom prst="flowChartPreparati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زخم ندارد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81497" y="349637"/>
            <a:ext cx="2207068" cy="100010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SA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مشاوره و آموزش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lvl="0" algn="ctr" rtl="1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ترویج کاندوم برای پیشگیری از انتقال بیماری امیزشی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lvl="0" algn="ctr" rtl="1"/>
            <a:r>
              <a:rPr lang="ar-SA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پیشنهاد مشاوره و تست برای </a:t>
            </a:r>
            <a:r>
              <a:rPr lang="en-GB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HIV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Flowchart: Preparation 6"/>
          <p:cNvSpPr/>
          <p:nvPr/>
        </p:nvSpPr>
        <p:spPr>
          <a:xfrm>
            <a:off x="8372023" y="600347"/>
            <a:ext cx="2160772" cy="627017"/>
          </a:xfrm>
          <a:prstGeom prst="flowChartPreparati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زخم دارد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251023" y="2711624"/>
            <a:ext cx="2614352" cy="16834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ts val="1500"/>
              </a:lnSpc>
            </a:pPr>
            <a:endParaRPr lang="fa-IR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ts val="15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درمان </a:t>
            </a:r>
            <a:r>
              <a:rPr lang="fa-IR" sz="1400" b="1" dirty="0" err="1">
                <a:solidFill>
                  <a:schemeClr val="tx1"/>
                </a:solidFill>
                <a:cs typeface="B Nazanin" panose="00000400000000000000" pitchFamily="2" charset="-78"/>
              </a:rPr>
              <a:t>هرپس</a:t>
            </a:r>
            <a:endParaRPr lang="fa-IR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ts val="1500"/>
              </a:lnSpc>
            </a:pP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+</a:t>
            </a:r>
          </a:p>
          <a:p>
            <a:pPr algn="ctr" rtl="1">
              <a:lnSpc>
                <a:spcPts val="15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مشاوره و آموزش،  ارائه کاندوم برای پیشگیری از انتقال بیماری </a:t>
            </a:r>
            <a:r>
              <a:rPr lang="fa-IR" sz="1400" b="1" dirty="0" err="1">
                <a:solidFill>
                  <a:schemeClr val="tx1"/>
                </a:solidFill>
                <a:cs typeface="B Nazanin" panose="00000400000000000000" pitchFamily="2" charset="-78"/>
              </a:rPr>
              <a:t>امیزشی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،  مشاوره و پیشنهاد تست </a:t>
            </a:r>
            <a:r>
              <a:rPr lang="en-US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HIV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</a:p>
          <a:p>
            <a:pPr algn="ctr" rtl="1">
              <a:lnSpc>
                <a:spcPts val="15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 بررسی شریک جنسی</a:t>
            </a:r>
          </a:p>
          <a:p>
            <a:pPr algn="ctr" rtl="1">
              <a:lnSpc>
                <a:spcPts val="15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+</a:t>
            </a:r>
          </a:p>
          <a:p>
            <a:pPr algn="ctr" rtl="1">
              <a:lnSpc>
                <a:spcPts val="15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ویزیت مجدد بعد از 7 روز</a:t>
            </a:r>
          </a:p>
          <a:p>
            <a:pPr algn="ctr"/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en-US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 </a:t>
            </a:r>
          </a:p>
        </p:txBody>
      </p:sp>
      <p:sp>
        <p:nvSpPr>
          <p:cNvPr id="14" name="Hexagon 13"/>
          <p:cNvSpPr>
            <a:spLocks noChangeArrowheads="1"/>
          </p:cNvSpPr>
          <p:nvPr/>
        </p:nvSpPr>
        <p:spPr bwMode="auto">
          <a:xfrm>
            <a:off x="8593254" y="4716304"/>
            <a:ext cx="1718310" cy="613920"/>
          </a:xfrm>
          <a:prstGeom prst="hexagon">
            <a:avLst>
              <a:gd name="adj" fmla="val 67604"/>
              <a:gd name="vf" fmla="val 115470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بهبود کامل زخم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332315" y="4737117"/>
            <a:ext cx="1703197" cy="6131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ارجاع به متخصص عفونی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16" name="Straight Arrow Connector 15"/>
          <p:cNvCxnSpPr>
            <a:endCxn id="4" idx="0"/>
          </p:cNvCxnSpPr>
          <p:nvPr/>
        </p:nvCxnSpPr>
        <p:spPr>
          <a:xfrm>
            <a:off x="5969725" y="510363"/>
            <a:ext cx="0" cy="2206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1"/>
          </p:cNvCxnSpPr>
          <p:nvPr/>
        </p:nvCxnSpPr>
        <p:spPr>
          <a:xfrm flipH="1" flipV="1">
            <a:off x="4751183" y="913856"/>
            <a:ext cx="418669" cy="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1"/>
          </p:cNvCxnSpPr>
          <p:nvPr/>
        </p:nvCxnSpPr>
        <p:spPr>
          <a:xfrm flipH="1" flipV="1">
            <a:off x="2590411" y="913856"/>
            <a:ext cx="294961" cy="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  <a:endCxn id="7" idx="1"/>
          </p:cNvCxnSpPr>
          <p:nvPr/>
        </p:nvCxnSpPr>
        <p:spPr>
          <a:xfrm flipV="1">
            <a:off x="6769598" y="913856"/>
            <a:ext cx="1602425" cy="2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Flowchart: Preparation 19"/>
          <p:cNvSpPr/>
          <p:nvPr/>
        </p:nvSpPr>
        <p:spPr>
          <a:xfrm>
            <a:off x="8039443" y="1720922"/>
            <a:ext cx="2825932" cy="732838"/>
          </a:xfrm>
          <a:prstGeom prst="flowChartPreparati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وجود زخم های تاولی یا  مکرر ، با بدون درد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452409" y="1182394"/>
            <a:ext cx="0" cy="59937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4" idx="3"/>
          </p:cNvCxnSpPr>
          <p:nvPr/>
        </p:nvCxnSpPr>
        <p:spPr>
          <a:xfrm flipH="1" flipV="1">
            <a:off x="8039443" y="5023146"/>
            <a:ext cx="553811" cy="11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Flowchart: Process 39"/>
          <p:cNvSpPr/>
          <p:nvPr/>
        </p:nvSpPr>
        <p:spPr>
          <a:xfrm>
            <a:off x="7986494" y="4628829"/>
            <a:ext cx="779284" cy="44284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خیر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3" name="Flowchart: Process 42"/>
          <p:cNvSpPr/>
          <p:nvPr/>
        </p:nvSpPr>
        <p:spPr>
          <a:xfrm>
            <a:off x="3972925" y="3319804"/>
            <a:ext cx="557999" cy="31530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مثبت 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4" name="Flowchart: Process 43"/>
          <p:cNvSpPr/>
          <p:nvPr/>
        </p:nvSpPr>
        <p:spPr>
          <a:xfrm>
            <a:off x="9058089" y="2398426"/>
            <a:ext cx="445675" cy="35414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بلی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5" name="Flowchart: Process 44"/>
          <p:cNvSpPr/>
          <p:nvPr/>
        </p:nvSpPr>
        <p:spPr>
          <a:xfrm>
            <a:off x="7147688" y="1694986"/>
            <a:ext cx="1013792" cy="57152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*</a:t>
            </a:r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 خیر</a:t>
            </a:r>
            <a:endParaRPr lang="en-US" sz="1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701067" y="5763528"/>
            <a:ext cx="8905231" cy="94344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FF0000"/>
                </a:solidFill>
                <a:ea typeface="Calibri" panose="020F0502020204030204" pitchFamily="34" charset="0"/>
                <a:cs typeface="B Zar" panose="00000400000000000000" pitchFamily="2" charset="-78"/>
              </a:rPr>
              <a:t>*</a:t>
            </a:r>
            <a:r>
              <a:rPr lang="fa-IR" dirty="0">
                <a:solidFill>
                  <a:schemeClr val="tx1"/>
                </a:solidFill>
                <a:ea typeface="Calibri" panose="020F0502020204030204" pitchFamily="34" charset="0"/>
                <a:cs typeface="B Zar" panose="00000400000000000000" pitchFamily="2" charset="-78"/>
              </a:rPr>
              <a:t>چنانچه زخم، گرد یا بیضوی، با حاشیه مشخض و با قاعده سفت و بدون درد است  درمان سیفیلیس انجام شود، </a:t>
            </a: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B Zar" panose="00000400000000000000" pitchFamily="2" charset="-78"/>
              </a:rPr>
              <a:t>VDRL/RPR</a:t>
            </a:r>
            <a:r>
              <a:rPr lang="fa-IR" dirty="0">
                <a:solidFill>
                  <a:schemeClr val="tx1"/>
                </a:solidFill>
                <a:ea typeface="Calibri" panose="020F0502020204030204" pitchFamily="34" charset="0"/>
                <a:cs typeface="B Zar" panose="00000400000000000000" pitchFamily="2" charset="-78"/>
              </a:rPr>
              <a:t> درخواست شود  و در صورت منفی یا مثبت بودن طبق الگوریتم عمل شود</a:t>
            </a:r>
            <a:endParaRPr lang="en-US" dirty="0">
              <a:solidFill>
                <a:schemeClr val="tx1"/>
              </a:solidFill>
              <a:ea typeface="Calibri" panose="020F0502020204030204" pitchFamily="34" charset="0"/>
              <a:cs typeface="B Zar" panose="00000400000000000000" pitchFamily="2" charset="-78"/>
            </a:endParaRPr>
          </a:p>
        </p:txBody>
      </p:sp>
      <p:cxnSp>
        <p:nvCxnSpPr>
          <p:cNvPr id="71" name="Straight Arrow Connector 70"/>
          <p:cNvCxnSpPr>
            <a:stCxn id="20" idx="2"/>
          </p:cNvCxnSpPr>
          <p:nvPr/>
        </p:nvCxnSpPr>
        <p:spPr>
          <a:xfrm>
            <a:off x="9452409" y="2453760"/>
            <a:ext cx="0" cy="247696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4751183" y="63500"/>
            <a:ext cx="2412021" cy="40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بیمار با زخم تناسلی</a:t>
            </a:r>
            <a:endParaRPr lang="en-US" b="1" dirty="0">
              <a:cs typeface="B Nazanin" panose="00000400000000000000" pitchFamily="2" charset="-78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9507399" y="4395095"/>
            <a:ext cx="4901" cy="321209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1" name="Flowchart: Process 80"/>
          <p:cNvSpPr/>
          <p:nvPr/>
        </p:nvSpPr>
        <p:spPr>
          <a:xfrm>
            <a:off x="10353485" y="4756371"/>
            <a:ext cx="453799" cy="3153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بلی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83" name="Straight Arrow Connector 82"/>
          <p:cNvCxnSpPr>
            <a:stCxn id="14" idx="0"/>
          </p:cNvCxnSpPr>
          <p:nvPr/>
        </p:nvCxnSpPr>
        <p:spPr>
          <a:xfrm flipV="1">
            <a:off x="10311564" y="5023146"/>
            <a:ext cx="553811" cy="11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4" name="Flowchart: Process 83"/>
          <p:cNvSpPr/>
          <p:nvPr/>
        </p:nvSpPr>
        <p:spPr>
          <a:xfrm>
            <a:off x="10865374" y="4652960"/>
            <a:ext cx="1226579" cy="141764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SA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مشاوره و آموزش</a:t>
            </a:r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، پیگیری پیشنهاد تست </a:t>
            </a:r>
            <a:r>
              <a:rPr lang="en-US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HIV</a:t>
            </a:r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 و بررسی شریک جنسی 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47" name="Straight Arrow Connector 46"/>
          <p:cNvCxnSpPr>
            <a:endCxn id="64" idx="3"/>
          </p:cNvCxnSpPr>
          <p:nvPr/>
        </p:nvCxnSpPr>
        <p:spPr>
          <a:xfrm flipH="1">
            <a:off x="3600142" y="2081227"/>
            <a:ext cx="904120" cy="189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Flowchart: Process 47"/>
          <p:cNvSpPr/>
          <p:nvPr/>
        </p:nvSpPr>
        <p:spPr>
          <a:xfrm>
            <a:off x="3875668" y="1820931"/>
            <a:ext cx="557999" cy="3153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منفی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23" name="Straight Arrow Connector 22"/>
          <p:cNvCxnSpPr>
            <a:endCxn id="57" idx="0"/>
          </p:cNvCxnSpPr>
          <p:nvPr/>
        </p:nvCxnSpPr>
        <p:spPr>
          <a:xfrm flipH="1">
            <a:off x="2200531" y="2427837"/>
            <a:ext cx="8959" cy="316267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893355" y="2744104"/>
            <a:ext cx="2614352" cy="16834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lvl="0" algn="ctr" rtl="1">
              <a:lnSpc>
                <a:spcPts val="14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شروع درمان سیفیلیس </a:t>
            </a:r>
          </a:p>
          <a:p>
            <a:pPr lvl="0" algn="ctr" rtl="1">
              <a:lnSpc>
                <a:spcPts val="14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+</a:t>
            </a:r>
          </a:p>
          <a:p>
            <a:pPr lvl="0" algn="ctr" rtl="1">
              <a:lnSpc>
                <a:spcPts val="14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ارجاع به متخصص عفونی</a:t>
            </a:r>
          </a:p>
          <a:p>
            <a:pPr lvl="0" algn="ctr" rtl="1">
              <a:lnSpc>
                <a:spcPts val="14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+ </a:t>
            </a:r>
          </a:p>
          <a:p>
            <a:pPr lvl="0" algn="ctr" rtl="1">
              <a:lnSpc>
                <a:spcPts val="14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مشاوره و آموزش، توصیه به کاندوم برای پیشگیری از انتقال بیماری </a:t>
            </a:r>
            <a:r>
              <a:rPr lang="fa-IR" sz="1400" b="1" dirty="0" err="1">
                <a:solidFill>
                  <a:schemeClr val="tx1"/>
                </a:solidFill>
                <a:cs typeface="B Nazanin" panose="00000400000000000000" pitchFamily="2" charset="-78"/>
              </a:rPr>
              <a:t>امیزشی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ts val="1400"/>
              </a:lnSpc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 مشاوره و پیشنهاد تست </a:t>
            </a:r>
            <a:r>
              <a:rPr lang="en-US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HIV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  بررسی و درمان شرکای جنسی در 90 روز قبل از بروز زخم</a:t>
            </a:r>
            <a:r>
              <a:rPr lang="en-US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 </a:t>
            </a:r>
          </a:p>
        </p:txBody>
      </p:sp>
      <p:sp>
        <p:nvSpPr>
          <p:cNvPr id="62" name="Flowchart: Preparation 61"/>
          <p:cNvSpPr/>
          <p:nvPr/>
        </p:nvSpPr>
        <p:spPr>
          <a:xfrm>
            <a:off x="4504262" y="1738412"/>
            <a:ext cx="2825932" cy="732838"/>
          </a:xfrm>
          <a:prstGeom prst="flowChartPreparation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ارزیابی از نظر سیفیلیس </a:t>
            </a:r>
            <a:r>
              <a:rPr lang="en-US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VDRL/RPR</a:t>
            </a:r>
          </a:p>
        </p:txBody>
      </p:sp>
      <p:sp>
        <p:nvSpPr>
          <p:cNvPr id="64" name="Flowchart: Preparation 63"/>
          <p:cNvSpPr/>
          <p:nvPr/>
        </p:nvSpPr>
        <p:spPr>
          <a:xfrm>
            <a:off x="774210" y="1770892"/>
            <a:ext cx="2825932" cy="624465"/>
          </a:xfrm>
          <a:prstGeom prst="flowChartPreparation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>
              <a:lnSpc>
                <a:spcPct val="115000"/>
              </a:lnSpc>
            </a:pPr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تکرار تست </a:t>
            </a:r>
            <a:r>
              <a:rPr lang="en-US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VDRL/RPR</a:t>
            </a:r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 یک تا سه ماه بعد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7357772" y="2106251"/>
            <a:ext cx="606721" cy="40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9" name="Flowchart: Process 68"/>
          <p:cNvSpPr/>
          <p:nvPr/>
        </p:nvSpPr>
        <p:spPr>
          <a:xfrm>
            <a:off x="2249323" y="2420539"/>
            <a:ext cx="557999" cy="3153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مثبت 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2218543" y="1413905"/>
            <a:ext cx="0" cy="324507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19409" y="2483235"/>
            <a:ext cx="0" cy="1119232"/>
          </a:xfrm>
          <a:prstGeom prst="line">
            <a:avLst/>
          </a:prstGeom>
          <a:ln w="28575">
            <a:solidFill>
              <a:srgbClr val="FB92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3507707" y="3597965"/>
            <a:ext cx="2411702" cy="9939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9" name="Flowchart: Process 88"/>
          <p:cNvSpPr/>
          <p:nvPr/>
        </p:nvSpPr>
        <p:spPr>
          <a:xfrm>
            <a:off x="2108741" y="1448233"/>
            <a:ext cx="557999" cy="3153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منفی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0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درمان توصیه شده برای </a:t>
            </a:r>
            <a:r>
              <a:rPr lang="fa-IR" dirty="0" err="1"/>
              <a:t>هرپس</a:t>
            </a:r>
            <a:r>
              <a:rPr lang="fa-IR" dirty="0"/>
              <a:t> تناسلی در اولین اپیزود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آسيكلووير </a:t>
            </a:r>
            <a:r>
              <a:rPr lang="en-US" dirty="0"/>
              <a:t>mg</a:t>
            </a:r>
            <a:r>
              <a:rPr lang="ar-SA" dirty="0"/>
              <a:t>400 خوراكي، 3 بار در روز، براي 10-7 روز</a:t>
            </a:r>
            <a:endParaRPr lang="en-US" dirty="0"/>
          </a:p>
          <a:p>
            <a:r>
              <a:rPr lang="ar-SA" dirty="0"/>
              <a:t>یا</a:t>
            </a:r>
            <a:endParaRPr lang="en-US" dirty="0"/>
          </a:p>
          <a:p>
            <a:pPr lvl="0"/>
            <a:r>
              <a:rPr lang="ar-SA" dirty="0"/>
              <a:t>آسيكلووير </a:t>
            </a:r>
            <a:r>
              <a:rPr lang="en-US" dirty="0"/>
              <a:t>mg</a:t>
            </a:r>
            <a:r>
              <a:rPr lang="ar-SA" dirty="0"/>
              <a:t>200 خوراكي، 5 بار در روز، براي10-7 روز </a:t>
            </a:r>
            <a:endParaRPr lang="en-US" dirty="0"/>
          </a:p>
          <a:p>
            <a:r>
              <a:rPr lang="ar-SA" dirty="0"/>
              <a:t>   یا</a:t>
            </a:r>
            <a:endParaRPr lang="en-US" dirty="0"/>
          </a:p>
          <a:p>
            <a:pPr lvl="0"/>
            <a:r>
              <a:rPr lang="ar-SA" dirty="0"/>
              <a:t>والاسیکلوویر 1 گرم خوراکی  ،2 بار در روز برای 10-7 روز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درمان تبخال راجعه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ar-SA" dirty="0"/>
              <a:t>آسيكلووير </a:t>
            </a:r>
            <a:r>
              <a:rPr lang="en-US" dirty="0"/>
              <a:t>mg</a:t>
            </a:r>
            <a:r>
              <a:rPr lang="ar-SA" dirty="0"/>
              <a:t>400 خوراكي، 3 بار در روز، براي 5 روز </a:t>
            </a:r>
            <a:endParaRPr lang="en-US" dirty="0"/>
          </a:p>
          <a:p>
            <a:r>
              <a:rPr lang="ar-SA" dirty="0"/>
              <a:t>يا   دُز روزانه به یکی از اشکال زیر استفاده شود.</a:t>
            </a:r>
            <a:endParaRPr lang="en-US" dirty="0"/>
          </a:p>
          <a:p>
            <a:pPr lvl="0"/>
            <a:r>
              <a:rPr lang="ar-SA" dirty="0"/>
              <a:t>آسيكلووير </a:t>
            </a:r>
            <a:r>
              <a:rPr lang="en-US" dirty="0"/>
              <a:t>mg</a:t>
            </a:r>
            <a:r>
              <a:rPr lang="ar-SA" dirty="0"/>
              <a:t>200  خوراكي، 5 بار در روز، براي 5 روز</a:t>
            </a:r>
            <a:endParaRPr lang="en-US" dirty="0"/>
          </a:p>
          <a:p>
            <a:r>
              <a:rPr lang="ar-SA" dirty="0"/>
              <a:t>يا</a:t>
            </a:r>
            <a:endParaRPr lang="en-US" dirty="0"/>
          </a:p>
          <a:p>
            <a:pPr lvl="0"/>
            <a:r>
              <a:rPr lang="ar-SA" dirty="0"/>
              <a:t>آسیکلوویر  </a:t>
            </a:r>
            <a:r>
              <a:rPr lang="en-US" dirty="0"/>
              <a:t>mg</a:t>
            </a:r>
            <a:r>
              <a:rPr lang="ar-SA" dirty="0"/>
              <a:t>800 خوراكي، 2 بار در روز، براي 5 روز </a:t>
            </a:r>
            <a:endParaRPr lang="en-US" dirty="0"/>
          </a:p>
          <a:p>
            <a:r>
              <a:rPr lang="ar-SA" dirty="0"/>
              <a:t>یا</a:t>
            </a:r>
            <a:endParaRPr lang="en-US" dirty="0"/>
          </a:p>
          <a:p>
            <a:pPr lvl="0"/>
            <a:r>
              <a:rPr lang="ar-SA" dirty="0"/>
              <a:t>آسيكلووير </a:t>
            </a:r>
            <a:r>
              <a:rPr lang="en-US" dirty="0"/>
              <a:t>mg</a:t>
            </a:r>
            <a:r>
              <a:rPr lang="ar-SA" dirty="0"/>
              <a:t>800  خوراكي، 3 بار در روز، براي 2 روز</a:t>
            </a:r>
            <a:endParaRPr lang="en-US" dirty="0"/>
          </a:p>
          <a:p>
            <a:r>
              <a:rPr lang="ar-SA" dirty="0"/>
              <a:t>يا</a:t>
            </a:r>
            <a:endParaRPr lang="en-US" dirty="0"/>
          </a:p>
          <a:p>
            <a:pPr lvl="0"/>
            <a:r>
              <a:rPr lang="ar-SA" dirty="0"/>
              <a:t>والاسیکلوویر  </a:t>
            </a:r>
            <a:r>
              <a:rPr lang="en-US" dirty="0"/>
              <a:t>mg</a:t>
            </a:r>
            <a:r>
              <a:rPr lang="ar-SA" dirty="0"/>
              <a:t>500 خوراكي، 2 بار در روز، براي 3 روز</a:t>
            </a:r>
            <a:endParaRPr lang="en-US" dirty="0"/>
          </a:p>
          <a:p>
            <a:r>
              <a:rPr lang="ar-SA" dirty="0"/>
              <a:t>یا</a:t>
            </a:r>
            <a:endParaRPr lang="en-US" dirty="0"/>
          </a:p>
          <a:p>
            <a:r>
              <a:rPr lang="fa-IR" dirty="0" err="1"/>
              <a:t>والاسیکلوویر</a:t>
            </a:r>
            <a:r>
              <a:rPr lang="fa-IR" dirty="0"/>
              <a:t>  </a:t>
            </a:r>
            <a:r>
              <a:rPr lang="en-US" dirty="0"/>
              <a:t>1 g </a:t>
            </a:r>
            <a:r>
              <a:rPr lang="fa-IR" dirty="0"/>
              <a:t> </a:t>
            </a:r>
            <a:r>
              <a:rPr lang="fa-IR" dirty="0" err="1"/>
              <a:t>خوراكي</a:t>
            </a:r>
            <a:r>
              <a:rPr lang="fa-IR" dirty="0"/>
              <a:t>، یک بار در روز، </a:t>
            </a:r>
            <a:r>
              <a:rPr lang="fa-IR" dirty="0" err="1"/>
              <a:t>براي</a:t>
            </a:r>
            <a:r>
              <a:rPr lang="fa-IR" dirty="0"/>
              <a:t> 5 روز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3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درمان </a:t>
            </a:r>
            <a:r>
              <a:rPr lang="fa-IR" dirty="0" err="1"/>
              <a:t>ساپرسیو</a:t>
            </a:r>
            <a:r>
              <a:rPr lang="fa-IR" dirty="0"/>
              <a:t> تبخال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درمان </a:t>
            </a:r>
            <a:r>
              <a:rPr lang="fa-IR" dirty="0" err="1"/>
              <a:t>روزانة</a:t>
            </a:r>
            <a:r>
              <a:rPr lang="fa-IR" dirty="0"/>
              <a:t>‌ نگهدارنده، عود </a:t>
            </a:r>
            <a:r>
              <a:rPr lang="fa-IR" dirty="0" err="1"/>
              <a:t>مكرر</a:t>
            </a:r>
            <a:r>
              <a:rPr lang="fa-IR" dirty="0"/>
              <a:t>(6 بار </a:t>
            </a:r>
            <a:r>
              <a:rPr lang="fa-IR" dirty="0" err="1"/>
              <a:t>يا</a:t>
            </a:r>
            <a:r>
              <a:rPr lang="fa-IR" dirty="0"/>
              <a:t> </a:t>
            </a:r>
            <a:r>
              <a:rPr lang="fa-IR" dirty="0" err="1"/>
              <a:t>بيشتر</a:t>
            </a:r>
            <a:r>
              <a:rPr lang="fa-IR" dirty="0"/>
              <a:t> در هر سال) </a:t>
            </a:r>
            <a:r>
              <a:rPr lang="fa-IR" dirty="0" err="1"/>
              <a:t>تب‌خال</a:t>
            </a:r>
            <a:r>
              <a:rPr lang="fa-IR" dirty="0"/>
              <a:t> </a:t>
            </a:r>
            <a:r>
              <a:rPr lang="fa-IR" dirty="0" err="1"/>
              <a:t>تناسلي</a:t>
            </a:r>
            <a:r>
              <a:rPr lang="fa-IR" dirty="0"/>
              <a:t> را تا 70-80%درصد </a:t>
            </a:r>
            <a:r>
              <a:rPr lang="fa-IR" dirty="0" err="1"/>
              <a:t>كاهش‌مي‌دهد</a:t>
            </a:r>
            <a:r>
              <a:rPr lang="fa-IR" dirty="0"/>
              <a:t>. رژیم های  پیشنهادی : </a:t>
            </a:r>
          </a:p>
          <a:p>
            <a:endParaRPr lang="fa-IR" dirty="0"/>
          </a:p>
          <a:p>
            <a:pPr lvl="1"/>
            <a:r>
              <a:rPr lang="ar-SA" sz="2400" dirty="0"/>
              <a:t>آسيكلووير </a:t>
            </a:r>
            <a:r>
              <a:rPr lang="en-US" sz="2400" dirty="0"/>
              <a:t>mg</a:t>
            </a:r>
            <a:r>
              <a:rPr lang="ar-SA" sz="2400" dirty="0"/>
              <a:t>400 خوراكي، 2 بار در روز </a:t>
            </a:r>
            <a:endParaRPr lang="en-US" sz="2400" dirty="0"/>
          </a:p>
          <a:p>
            <a:pPr lvl="1"/>
            <a:r>
              <a:rPr lang="ar-SA" dirty="0"/>
              <a:t>والاسیکلوویر 500 </a:t>
            </a:r>
            <a:r>
              <a:rPr lang="en-US" dirty="0"/>
              <a:t>mg</a:t>
            </a:r>
            <a:r>
              <a:rPr lang="fa-IR" dirty="0"/>
              <a:t> خوراکی یکبار در روز </a:t>
            </a:r>
            <a:endParaRPr lang="en-US" dirty="0"/>
          </a:p>
          <a:p>
            <a:pPr lvl="1"/>
            <a:r>
              <a:rPr lang="fa-IR" dirty="0" err="1"/>
              <a:t>والاسیکلوویر</a:t>
            </a:r>
            <a:r>
              <a:rPr lang="fa-IR" dirty="0"/>
              <a:t> 1 گرم روزانه 0%درصد </a:t>
            </a:r>
            <a:r>
              <a:rPr lang="fa-IR" dirty="0" err="1"/>
              <a:t>كاهش‌مي‌دهد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44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درمان پیشنهادی برای زخم مشکوک به سیفیلیس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پني‌سيلين بنزاتين 4/2 ميليون واحد عضلاني، در يك نوبت.</a:t>
            </a:r>
            <a:endParaRPr lang="fa-IR" dirty="0"/>
          </a:p>
          <a:p>
            <a:pPr marL="457200" lvl="1" indent="0">
              <a:buNone/>
            </a:pPr>
            <a:r>
              <a:rPr lang="ar-SA" dirty="0"/>
              <a:t>( اين حجم دارو، معمولاً به تجويز دو تزريق عضلاني همزمان در دو محل مختلف نيازدارد.)</a:t>
            </a:r>
            <a:endParaRPr lang="fa-IR" dirty="0"/>
          </a:p>
          <a:p>
            <a:endParaRPr lang="fa-IR" dirty="0"/>
          </a:p>
          <a:p>
            <a:r>
              <a:rPr lang="fa-IR" dirty="0"/>
              <a:t>در موارد حساسیت به </a:t>
            </a:r>
            <a:r>
              <a:rPr lang="fa-IR" dirty="0" err="1"/>
              <a:t>پنی</a:t>
            </a:r>
            <a:r>
              <a:rPr lang="fa-IR" dirty="0"/>
              <a:t> </a:t>
            </a:r>
            <a:r>
              <a:rPr lang="fa-IR" dirty="0" err="1"/>
              <a:t>سیلین</a:t>
            </a:r>
            <a:r>
              <a:rPr lang="fa-IR" dirty="0"/>
              <a:t>: </a:t>
            </a:r>
          </a:p>
          <a:p>
            <a:pPr lvl="1"/>
            <a:r>
              <a:rPr lang="ar-SA" dirty="0"/>
              <a:t>داكسي‌سايكلين </a:t>
            </a:r>
            <a:r>
              <a:rPr lang="en-GB" dirty="0"/>
              <a:t>mg</a:t>
            </a:r>
            <a:r>
              <a:rPr lang="ar-SA" dirty="0"/>
              <a:t>100 خوراكي، 2بار در روز، براي 14 روز </a:t>
            </a:r>
            <a:endParaRPr lang="en-US" dirty="0"/>
          </a:p>
          <a:p>
            <a:pPr lvl="1"/>
            <a:r>
              <a:rPr lang="ar-SA" dirty="0"/>
              <a:t>تتراسايكلين </a:t>
            </a:r>
            <a:r>
              <a:rPr lang="en-GB" dirty="0"/>
              <a:t>mg</a:t>
            </a:r>
            <a:r>
              <a:rPr lang="ar-SA" dirty="0"/>
              <a:t>500 خوراكي، 4 بار در روز، براي 14 روز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از توجه شما متشکرم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2129631"/>
            <a:ext cx="6667500" cy="3743325"/>
          </a:xfrm>
        </p:spPr>
      </p:pic>
    </p:spTree>
    <p:extLst>
      <p:ext uri="{BB962C8B-B14F-4D97-AF65-F5344CB8AC3E}">
        <p14:creationId xmlns:p14="http://schemas.microsoft.com/office/powerpoint/2010/main" val="282817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اهداف آموزشی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در پایان این مبحث مخاطب باید قادر باشد:</a:t>
            </a:r>
          </a:p>
          <a:p>
            <a:pPr lvl="1"/>
            <a:endParaRPr lang="fa-IR" dirty="0"/>
          </a:p>
          <a:p>
            <a:pPr lvl="1"/>
            <a:r>
              <a:rPr lang="fa-IR" dirty="0"/>
              <a:t>بتواند تعریف صحیح زخم تناسلی را ارائه دهد،</a:t>
            </a:r>
          </a:p>
          <a:p>
            <a:pPr lvl="1"/>
            <a:r>
              <a:rPr lang="fa-IR" dirty="0"/>
              <a:t>عوامل اتیولوژیک مولد زخم تناسلی را بشناسد، </a:t>
            </a:r>
          </a:p>
          <a:p>
            <a:pPr lvl="1"/>
            <a:r>
              <a:rPr lang="fa-IR" dirty="0"/>
              <a:t>بتواند از </a:t>
            </a:r>
            <a:r>
              <a:rPr lang="fa-IR" dirty="0" err="1"/>
              <a:t>الگوریتم</a:t>
            </a:r>
            <a:r>
              <a:rPr lang="fa-IR" dirty="0"/>
              <a:t> های تشخیص و درمان ارائه شده استفاده کند،</a:t>
            </a:r>
          </a:p>
          <a:p>
            <a:pPr lvl="1"/>
            <a:r>
              <a:rPr lang="fa-IR" dirty="0"/>
              <a:t>درمانهای دارویی پیشنهادی و </a:t>
            </a:r>
            <a:r>
              <a:rPr lang="fa-IR" dirty="0" err="1"/>
              <a:t>دزهای</a:t>
            </a:r>
            <a:r>
              <a:rPr lang="fa-IR" dirty="0"/>
              <a:t> درمانی را بشناسد، </a:t>
            </a:r>
          </a:p>
          <a:p>
            <a:pPr lvl="1"/>
            <a:r>
              <a:rPr lang="fa-IR" dirty="0"/>
              <a:t>موارد نیازمند ارجاع را بشناسد و به موقع اقدام کند،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0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تعریف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هر گونه تاول، جراحت یا زخم؛ با یا بدون درد؛ غیر از موارد ناشی از تروما  یا  تزریق بر روی پوست یا مخاط تناسلی و </a:t>
            </a:r>
            <a:r>
              <a:rPr lang="fa-IR" dirty="0" err="1"/>
              <a:t>پرینه</a:t>
            </a:r>
            <a:r>
              <a:rPr lang="fa-IR" dirty="0"/>
              <a:t>، و اطراف مقعد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76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عوامل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عفونتهای آمیزشی مولد زخم:</a:t>
            </a:r>
            <a:endParaRPr lang="en-US" dirty="0"/>
          </a:p>
          <a:p>
            <a:pPr lvl="1"/>
            <a:r>
              <a:rPr lang="ar-SA" dirty="0"/>
              <a:t>تبخال تناسلی  </a:t>
            </a:r>
            <a:r>
              <a:rPr lang="en-US" dirty="0"/>
              <a:t>HSV-1, HSV-2)</a:t>
            </a:r>
            <a:r>
              <a:rPr lang="fa-IR" dirty="0"/>
              <a:t>)، سیفیلیس ، </a:t>
            </a:r>
            <a:r>
              <a:rPr lang="fa-IR" dirty="0" err="1"/>
              <a:t>لنفوگرانولوم</a:t>
            </a:r>
            <a:r>
              <a:rPr lang="fa-IR" dirty="0"/>
              <a:t> </a:t>
            </a:r>
            <a:r>
              <a:rPr lang="fa-IR" dirty="0" err="1"/>
              <a:t>ونروم</a:t>
            </a:r>
            <a:r>
              <a:rPr lang="fa-IR" dirty="0"/>
              <a:t>، </a:t>
            </a:r>
            <a:r>
              <a:rPr lang="fa-IR" dirty="0" err="1"/>
              <a:t>شانکرویید</a:t>
            </a:r>
            <a:r>
              <a:rPr lang="fa-IR" dirty="0"/>
              <a:t>، </a:t>
            </a:r>
            <a:r>
              <a:rPr lang="ar-SA" dirty="0"/>
              <a:t>دونوانیوز</a:t>
            </a:r>
            <a:endParaRPr lang="en-US" dirty="0"/>
          </a:p>
          <a:p>
            <a:r>
              <a:rPr lang="fa-IR" dirty="0"/>
              <a:t>عوامل عفونی غیر آمیزشی: </a:t>
            </a:r>
          </a:p>
          <a:p>
            <a:pPr lvl="1"/>
            <a:r>
              <a:rPr lang="fa-IR" dirty="0" err="1"/>
              <a:t>بصورت</a:t>
            </a:r>
            <a:r>
              <a:rPr lang="fa-IR" dirty="0"/>
              <a:t> نادر گزارشاتی از سل، </a:t>
            </a:r>
            <a:r>
              <a:rPr lang="fa-IR" dirty="0" err="1"/>
              <a:t>آمیبیاز</a:t>
            </a:r>
            <a:r>
              <a:rPr lang="fa-IR" dirty="0"/>
              <a:t> و </a:t>
            </a:r>
            <a:r>
              <a:rPr lang="fa-IR" dirty="0" err="1"/>
              <a:t>لیشمانیوز</a:t>
            </a:r>
            <a:r>
              <a:rPr lang="fa-IR" dirty="0"/>
              <a:t> در دستگاه تناسلی وجود دارد. </a:t>
            </a:r>
            <a:r>
              <a:rPr lang="en-US" dirty="0"/>
              <a:t>EBV, CMV  </a:t>
            </a:r>
            <a:endParaRPr lang="fa-IR" dirty="0"/>
          </a:p>
          <a:p>
            <a:r>
              <a:rPr lang="fa-IR" sz="3600" dirty="0"/>
              <a:t>عوامل</a:t>
            </a:r>
            <a:r>
              <a:rPr lang="fa-IR" dirty="0"/>
              <a:t> غیر عفونی:</a:t>
            </a:r>
          </a:p>
          <a:p>
            <a:pPr lvl="1"/>
            <a:r>
              <a:rPr lang="fa-IR" dirty="0"/>
              <a:t> </a:t>
            </a:r>
            <a:r>
              <a:rPr lang="en-US" dirty="0"/>
              <a:t>fixed drug reactions</a:t>
            </a:r>
            <a:r>
              <a:rPr lang="fa-IR" dirty="0"/>
              <a:t>، ، سندروم </a:t>
            </a:r>
            <a:r>
              <a:rPr lang="fa-IR" dirty="0" err="1"/>
              <a:t>بهجت</a:t>
            </a:r>
            <a:r>
              <a:rPr lang="fa-IR" dirty="0"/>
              <a:t>، </a:t>
            </a:r>
            <a:r>
              <a:rPr lang="fa-IR" dirty="0" err="1"/>
              <a:t>نئوپلاسمها</a:t>
            </a:r>
            <a:r>
              <a:rPr lang="fa-IR" dirty="0"/>
              <a:t>، بیماری کرون، تروما،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ارزیابی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/>
              <a:t>تاریخچه تماس جنسی، </a:t>
            </a:r>
          </a:p>
          <a:p>
            <a:pPr lvl="1"/>
            <a:r>
              <a:rPr lang="fa-IR" dirty="0"/>
              <a:t>ریسک رفتارهای جنسی، سابقه سفر و اطلاعات مربوط به بیماری (تعداد ضایعات، وجود درد و سوزش، تکرار شدن مشکل، بزرگی غدد لنفاوی، علائم سیستمیک) </a:t>
            </a:r>
          </a:p>
          <a:p>
            <a:r>
              <a:rPr lang="fa-IR" dirty="0"/>
              <a:t>معاینه بالینی:</a:t>
            </a:r>
          </a:p>
          <a:p>
            <a:pPr lvl="1"/>
            <a:r>
              <a:rPr lang="fa-IR" dirty="0"/>
              <a:t>تعداد زخم در </a:t>
            </a:r>
            <a:r>
              <a:rPr lang="en-US" dirty="0"/>
              <a:t>HSV</a:t>
            </a:r>
            <a:r>
              <a:rPr lang="fa-IR" dirty="0"/>
              <a:t> و </a:t>
            </a:r>
            <a:r>
              <a:rPr lang="fa-IR" dirty="0" err="1"/>
              <a:t>شانکرویید</a:t>
            </a:r>
            <a:r>
              <a:rPr lang="fa-IR" dirty="0"/>
              <a:t> معمولا زخمها متعدد است در حالیکه در سیفیلیس زخم </a:t>
            </a:r>
            <a:r>
              <a:rPr lang="fa-IR" dirty="0" err="1"/>
              <a:t>بصورت</a:t>
            </a:r>
            <a:r>
              <a:rPr lang="fa-IR" dirty="0"/>
              <a:t> منفرد</a:t>
            </a:r>
          </a:p>
          <a:p>
            <a:pPr lvl="1"/>
            <a:r>
              <a:rPr lang="fa-IR" dirty="0"/>
              <a:t>حاشیه سفت و مشخص معمولا مربوط به سیفیلیس است. </a:t>
            </a:r>
            <a:r>
              <a:rPr lang="fa-IR" dirty="0" err="1"/>
              <a:t>لنفوگرانولوم</a:t>
            </a:r>
            <a:r>
              <a:rPr lang="fa-IR" dirty="0"/>
              <a:t> </a:t>
            </a:r>
            <a:r>
              <a:rPr lang="fa-IR" dirty="0" err="1"/>
              <a:t>ونروم</a:t>
            </a:r>
            <a:r>
              <a:rPr lang="fa-IR" dirty="0"/>
              <a:t> به شکل یک </a:t>
            </a:r>
            <a:r>
              <a:rPr lang="fa-IR" dirty="0" err="1"/>
              <a:t>پاپول</a:t>
            </a:r>
            <a:r>
              <a:rPr lang="fa-IR" dirty="0"/>
              <a:t> و یا زخم کم عمق دیده میشود در حالیکه زخم </a:t>
            </a:r>
            <a:r>
              <a:rPr lang="fa-IR" dirty="0" err="1"/>
              <a:t>شانکرویید</a:t>
            </a:r>
            <a:r>
              <a:rPr lang="fa-IR" dirty="0"/>
              <a:t> معمولا با یک </a:t>
            </a:r>
            <a:r>
              <a:rPr lang="fa-IR" dirty="0" err="1"/>
              <a:t>پاپول</a:t>
            </a:r>
            <a:r>
              <a:rPr lang="fa-IR" dirty="0"/>
              <a:t> شروع شده، تبدیل به زخم با حاشیه نامنظم همراه با ترشحات چرکی زرد-خاکستری میشود.  </a:t>
            </a:r>
          </a:p>
          <a:p>
            <a:r>
              <a:rPr lang="fa-IR" dirty="0"/>
              <a:t>بررسی آزمایشگاهی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2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LGV1.jpg">
            <a:extLst>
              <a:ext uri="{FF2B5EF4-FFF2-40B4-BE49-F238E27FC236}">
                <a16:creationId xmlns:a16="http://schemas.microsoft.com/office/drawing/2014/main" xmlns="" id="{D89FFEBB-191D-4909-B69A-7ABCEA26C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1943100"/>
            <a:ext cx="3500438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xmlns="" id="{1638D17C-B214-4B6C-9478-EE0FC130D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3E02D86-5D57-4676-976B-718BAC3FF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xmlns="" id="{DDE13976-3B56-48D9-84F6-D17C8FFA1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3187" y="274639"/>
            <a:ext cx="5341247" cy="1395135"/>
          </a:xfrm>
        </p:spPr>
        <p:txBody>
          <a:bodyPr/>
          <a:lstStyle/>
          <a:p>
            <a:r>
              <a:rPr lang="fa-IR" altLang="fa-IR" sz="3600" dirty="0"/>
              <a:t>نمونه زخم تناسلی تاولدار</a:t>
            </a:r>
            <a:endParaRPr lang="en-US" altLang="fa-IR" sz="3600" dirty="0"/>
          </a:p>
        </p:txBody>
      </p:sp>
      <p:pic>
        <p:nvPicPr>
          <p:cNvPr id="19459" name="Content Placeholder 5" descr="HSV female 1.jpg">
            <a:extLst>
              <a:ext uri="{FF2B5EF4-FFF2-40B4-BE49-F238E27FC236}">
                <a16:creationId xmlns:a16="http://schemas.microsoft.com/office/drawing/2014/main" xmlns="" id="{8D7CB93F-8392-4813-B8AC-0C393A44D56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0131" y="2223051"/>
            <a:ext cx="3049588" cy="3071813"/>
          </a:xfrm>
        </p:spPr>
      </p:pic>
      <p:pic>
        <p:nvPicPr>
          <p:cNvPr id="19460" name="Content Placeholder 4" descr="HSVEARLY.gif">
            <a:extLst>
              <a:ext uri="{FF2B5EF4-FFF2-40B4-BE49-F238E27FC236}">
                <a16:creationId xmlns:a16="http://schemas.microsoft.com/office/drawing/2014/main" xmlns="" id="{34932EC8-6044-4136-A255-3D6F9CBAC5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11606" y="2323894"/>
            <a:ext cx="3071812" cy="3000375"/>
          </a:xfrm>
        </p:spPr>
      </p:pic>
      <p:pic>
        <p:nvPicPr>
          <p:cNvPr id="19461" name="Content Placeholder 6" descr="hsv1.jpg">
            <a:extLst>
              <a:ext uri="{FF2B5EF4-FFF2-40B4-BE49-F238E27FC236}">
                <a16:creationId xmlns:a16="http://schemas.microsoft.com/office/drawing/2014/main" xmlns="" id="{EC9D9F04-E5F5-401F-85BF-84AA0AAC50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224" y="2228018"/>
            <a:ext cx="3851540" cy="306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>
            <a:extLst>
              <a:ext uri="{FF2B5EF4-FFF2-40B4-BE49-F238E27FC236}">
                <a16:creationId xmlns:a16="http://schemas.microsoft.com/office/drawing/2014/main" xmlns="" id="{35351186-0C7A-45A4-8577-0B0B808CE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5469" y="274638"/>
            <a:ext cx="7543800" cy="1143000"/>
          </a:xfrm>
        </p:spPr>
        <p:txBody>
          <a:bodyPr/>
          <a:lstStyle/>
          <a:p>
            <a:r>
              <a:rPr lang="fa-IR" altLang="fa-IR" sz="4000" dirty="0"/>
              <a:t>نمونه زخم تناسلی بدون تاول</a:t>
            </a:r>
            <a:endParaRPr lang="en-US" altLang="fa-IR" sz="4000" dirty="0"/>
          </a:p>
        </p:txBody>
      </p:sp>
      <p:pic>
        <p:nvPicPr>
          <p:cNvPr id="20484" name="Content Placeholder 6" descr="chancroid1.jpg">
            <a:extLst>
              <a:ext uri="{FF2B5EF4-FFF2-40B4-BE49-F238E27FC236}">
                <a16:creationId xmlns:a16="http://schemas.microsoft.com/office/drawing/2014/main" xmlns="" id="{07314253-5AF8-4C32-80E2-D1496968E27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98555" y="1810649"/>
            <a:ext cx="2959100" cy="4366873"/>
          </a:xfrm>
        </p:spPr>
      </p:pic>
      <p:pic>
        <p:nvPicPr>
          <p:cNvPr id="20485" name="Picture 8" descr="chancroidalulcer.jpg">
            <a:extLst>
              <a:ext uri="{FF2B5EF4-FFF2-40B4-BE49-F238E27FC236}">
                <a16:creationId xmlns:a16="http://schemas.microsoft.com/office/drawing/2014/main" xmlns="" id="{447BFB05-CFAA-4C8D-9E1B-89BCC71DE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37" y="1771751"/>
            <a:ext cx="2959100" cy="4405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1281A5F5-9ADE-40BD-82F0-6197B96109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004" y="2221463"/>
            <a:ext cx="4635957" cy="34769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50B8A9-8B74-4410-B47D-35CDDBEA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9399BD2-8268-4DC1-8FD1-2DB837F83A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943894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210640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سند" ma:contentTypeID="0x010100FE7BECA4846BE640846DB21631E6AE67" ma:contentTypeVersion="0" ma:contentTypeDescription="ايجاد يك سند جديد." ma:contentTypeScope="" ma:versionID="7128e216458807e60140d172f37cf7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3caffcad0035e49d27a9ea5afacc8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یات"/>
        <xsd:element ref="dc:title" minOccurs="0" maxOccurs="1" ma:index="4" ma:displayName="عنوان مورد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8C384F-A0C8-45C6-A002-EFACCD6C7536}"/>
</file>

<file path=customXml/itemProps2.xml><?xml version="1.0" encoding="utf-8"?>
<ds:datastoreItem xmlns:ds="http://schemas.openxmlformats.org/officeDocument/2006/customXml" ds:itemID="{04C57BA7-5B95-4128-A1AB-6A3CE41D1A8E}"/>
</file>

<file path=customXml/itemProps3.xml><?xml version="1.0" encoding="utf-8"?>
<ds:datastoreItem xmlns:ds="http://schemas.openxmlformats.org/officeDocument/2006/customXml" ds:itemID="{2F65E18E-E58B-4702-B6AD-E3CA0333E24C}"/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736</Words>
  <Application>Microsoft Office PowerPoint</Application>
  <PresentationFormat>Custom</PresentationFormat>
  <Paragraphs>101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رویکرد سندرومیک به بیمار مبتلا به زخم تناسلی   مرکز مدیریت بیماریهای واگیر</vt:lpstr>
      <vt:lpstr>اهداف آموزشی</vt:lpstr>
      <vt:lpstr>تعریف</vt:lpstr>
      <vt:lpstr>عوامل</vt:lpstr>
      <vt:lpstr>ارزیابی </vt:lpstr>
      <vt:lpstr>PowerPoint Presentation</vt:lpstr>
      <vt:lpstr>نمونه زخم تناسلی تاولدار</vt:lpstr>
      <vt:lpstr>نمونه زخم تناسلی بدون تاول</vt:lpstr>
      <vt:lpstr>PowerPoint Presentation</vt:lpstr>
      <vt:lpstr>PowerPoint Presentation</vt:lpstr>
      <vt:lpstr>درمان توصیه شده برای هرپس تناسلی در اولین اپیزود</vt:lpstr>
      <vt:lpstr>درمان تبخال راجعه</vt:lpstr>
      <vt:lpstr>درمان ساپرسیو تبخال</vt:lpstr>
      <vt:lpstr>درمان پیشنهادی برای زخم مشکوک به سیفیلیس</vt:lpstr>
      <vt:lpstr>از توجه شما متشکرم</vt:lpstr>
    </vt:vector>
  </TitlesOfParts>
  <Company>health.gov.ir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كمالي دكتر كيانوش</dc:creator>
  <cp:lastModifiedBy>user</cp:lastModifiedBy>
  <cp:revision>37</cp:revision>
  <dcterms:created xsi:type="dcterms:W3CDTF">2020-08-16T09:30:48Z</dcterms:created>
  <dcterms:modified xsi:type="dcterms:W3CDTF">2020-10-12T07:46:59Z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0x010100FE7BECA4846BE640846DB21631E6AE67</vt:lpwstr>
  </property>
</Properties>
</file>